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928" r:id="rId3"/>
    <p:sldId id="930" r:id="rId4"/>
    <p:sldId id="931" r:id="rId5"/>
    <p:sldId id="932" r:id="rId6"/>
    <p:sldId id="933" r:id="rId7"/>
    <p:sldId id="934" r:id="rId8"/>
    <p:sldId id="935" r:id="rId9"/>
    <p:sldId id="936" r:id="rId10"/>
    <p:sldId id="937" r:id="rId11"/>
    <p:sldId id="938" r:id="rId12"/>
    <p:sldId id="939" r:id="rId13"/>
    <p:sldId id="940" r:id="rId14"/>
    <p:sldId id="941" r:id="rId15"/>
    <p:sldId id="942" r:id="rId16"/>
    <p:sldId id="943" r:id="rId17"/>
    <p:sldId id="944" r:id="rId18"/>
    <p:sldId id="945" r:id="rId19"/>
    <p:sldId id="946" r:id="rId20"/>
    <p:sldId id="947" r:id="rId21"/>
    <p:sldId id="948" r:id="rId22"/>
    <p:sldId id="949" r:id="rId23"/>
    <p:sldId id="950" r:id="rId24"/>
    <p:sldId id="951" r:id="rId25"/>
    <p:sldId id="969" r:id="rId26"/>
    <p:sldId id="952" r:id="rId27"/>
    <p:sldId id="953" r:id="rId28"/>
    <p:sldId id="954" r:id="rId29"/>
    <p:sldId id="955" r:id="rId30"/>
    <p:sldId id="956" r:id="rId31"/>
    <p:sldId id="970" r:id="rId32"/>
    <p:sldId id="957" r:id="rId33"/>
    <p:sldId id="958" r:id="rId34"/>
    <p:sldId id="959" r:id="rId35"/>
    <p:sldId id="960" r:id="rId36"/>
    <p:sldId id="961" r:id="rId37"/>
    <p:sldId id="962" r:id="rId38"/>
    <p:sldId id="963" r:id="rId39"/>
    <p:sldId id="964" r:id="rId40"/>
    <p:sldId id="965" r:id="rId41"/>
    <p:sldId id="966" r:id="rId42"/>
    <p:sldId id="967" r:id="rId43"/>
    <p:sldId id="968" r:id="rId44"/>
    <p:sldId id="971" r:id="rId45"/>
    <p:sldId id="972" r:id="rId46"/>
    <p:sldId id="973" r:id="rId47"/>
    <p:sldId id="974" r:id="rId48"/>
    <p:sldId id="976" r:id="rId49"/>
    <p:sldId id="975" r:id="rId50"/>
    <p:sldId id="977" r:id="rId51"/>
    <p:sldId id="978" r:id="rId52"/>
    <p:sldId id="979" r:id="rId53"/>
    <p:sldId id="980" r:id="rId54"/>
    <p:sldId id="981" r:id="rId55"/>
    <p:sldId id="982" r:id="rId56"/>
    <p:sldId id="983" r:id="rId57"/>
    <p:sldId id="984" r:id="rId58"/>
    <p:sldId id="985" r:id="rId59"/>
    <p:sldId id="986" r:id="rId60"/>
    <p:sldId id="987" r:id="rId61"/>
    <p:sldId id="990" r:id="rId62"/>
    <p:sldId id="1013" r:id="rId63"/>
    <p:sldId id="988" r:id="rId64"/>
    <p:sldId id="989" r:id="rId65"/>
    <p:sldId id="991" r:id="rId66"/>
    <p:sldId id="992" r:id="rId67"/>
    <p:sldId id="993" r:id="rId68"/>
    <p:sldId id="994" r:id="rId69"/>
    <p:sldId id="995" r:id="rId70"/>
    <p:sldId id="996" r:id="rId71"/>
    <p:sldId id="997" r:id="rId72"/>
    <p:sldId id="998" r:id="rId73"/>
    <p:sldId id="1014" r:id="rId74"/>
    <p:sldId id="1068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FF"/>
    <a:srgbClr val="1342DD"/>
    <a:srgbClr val="808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notesMaster" Target="notesMasters/notesMaster1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8A2B0B2E-0379-4267-A79B-E686C9D9EFBF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6F09F-7A4D-4648-B958-AE1426FDC076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352CD398-3272-40F3-8FDE-31FADA4F0A10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A9DA5A-7573-44EA-93F1-4D5305AF1E48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91600" y="274638"/>
            <a:ext cx="25908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38"/>
            <a:ext cx="75692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BFD080FD-E383-4E79-B3DE-BD8107BEDE85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1180D9-985D-4494-AAB4-D2A21828C9D5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68F29ACD-36A1-4DC1-B1BC-FA5CAE88E632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BA1C0-6166-4BD2-B55F-34F159391780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E7A39465-025D-4B30-9CA2-06059C6770C2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6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C84A7C-9DFD-4A65-B9EC-989E24237B45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447800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2400" y="1447800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2C2CBDEA-E680-4F13-8946-F45B592D7260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44F3B4-F894-43FA-AD18-1756698BFA96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C040CC3F-0545-49EE-BD99-B7BC3C1C2F80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9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B65E8-9532-4945-9EC4-81BDBBB86B64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5B21F582-292D-48DD-B23F-29A6D827A872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5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1F1018-D9F9-47E2-96A7-26E2D0434A54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E3A1B384-6B9A-464C-8DE6-AFBAB0937AFD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4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1E736-0580-4475-894F-22C1EE9983E8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A1C2CF78-CDC2-4BBA-A9FB-EAF419B20B7F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C9F2A-AFBB-4F68-97F1-A7EE562315FA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 </a:t>
            </a:r>
            <a:fld id="{B8B6CC87-DBF6-4D70-8B2C-F29F982E65AF}" type="datetime1">
              <a:rPr lang="zh-CN" altLang="en-US">
                <a:solidFill>
                  <a:srgbClr val="45516B"/>
                </a:solidFill>
              </a:rPr>
            </a:fld>
            <a:endParaRPr lang="en-US" altLang="zh-CN">
              <a:solidFill>
                <a:srgbClr val="45516B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696464"/>
                </a:solidFill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7" name="灯片编号占位符 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5AB60-7E66-439A-BAA3-AAEF1DAABE67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8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800" smtClean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 useBgFill="1">
        <p:nvSpPr>
          <p:cNvPr id="1027" name="圆角矩形 7"/>
          <p:cNvSpPr>
            <a:spLocks noChangeArrowheads="1"/>
          </p:cNvSpPr>
          <p:nvPr/>
        </p:nvSpPr>
        <p:spPr bwMode="auto">
          <a:xfrm>
            <a:off x="84668" y="69850"/>
            <a:ext cx="12018433" cy="6692900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800" smtClean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sp>
        <p:nvSpPr>
          <p:cNvPr id="1028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9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30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>
                <a:solidFill>
                  <a:srgbClr val="696464"/>
                </a:solidFill>
                <a:latin typeface="Tahoma" panose="020B0604030504040204" pitchFamily="34" charset="0"/>
              </a:rPr>
              <a:t> </a:t>
            </a:r>
            <a:fld id="{56A5F6A0-907A-4254-B52F-521063AE0658}" type="datetime1">
              <a:rPr lang="zh-CN" altLang="en-US">
                <a:solidFill>
                  <a:srgbClr val="45516B"/>
                </a:solidFill>
                <a:latin typeface="Tahoma" panose="020B0604030504040204" pitchFamily="34" charset="0"/>
              </a:rPr>
            </a:fld>
            <a:endParaRPr lang="en-US" altLang="zh-CN">
              <a:solidFill>
                <a:srgbClr val="45516B"/>
              </a:solidFill>
              <a:latin typeface="Tahoma" panose="020B0604030504040204" pitchFamily="34" charset="0"/>
            </a:endParaRPr>
          </a:p>
        </p:txBody>
      </p:sp>
      <p:sp>
        <p:nvSpPr>
          <p:cNvPr id="103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400">
                <a:solidFill>
                  <a:schemeClr val="tx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>
                <a:solidFill>
                  <a:srgbClr val="696464"/>
                </a:solidFill>
                <a:latin typeface="Tahoma" panose="020B0604030504040204" pitchFamily="34" charset="0"/>
              </a:rPr>
              <a:t>Matlab Programing</a:t>
            </a:r>
            <a:endParaRPr lang="en-US" altLang="zh-CN">
              <a:solidFill>
                <a:srgbClr val="696464"/>
              </a:solidFill>
              <a:latin typeface="ESSTIXThirteen" pitchFamily="2" charset="0"/>
            </a:endParaRPr>
          </a:p>
        </p:txBody>
      </p:sp>
      <p:sp>
        <p:nvSpPr>
          <p:cNvPr id="1032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none" lIns="0" tIns="0" rIns="0" bIns="0" numCol="1" anchor="ctr" anchorCtr="1" compatLnSpc="1"/>
          <a:lstStyle>
            <a:lvl1pPr algn="ctr" eaLnBrk="1" hangingPunct="1">
              <a:defRPr sz="1400">
                <a:solidFill>
                  <a:srgbClr val="FFFFFF"/>
                </a:solidFill>
                <a:latin typeface="Franklin Gothic Book" panose="020B0503020102020204" pitchFamily="34" charset="0"/>
                <a:ea typeface="幼圆" panose="02010509060101010101" pitchFamily="49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2C2EB92A-F571-484E-8D93-C6C5957F1577}" type="slidenum">
              <a:rPr lang="en-US" altLang="zh-CN"/>
            </a:fld>
            <a:r>
              <a:rPr lang="en-US" altLang="zh-CN">
                <a:solidFill>
                  <a:srgbClr val="9B2D1F"/>
                </a:solidFill>
              </a:rPr>
              <a:t> </a:t>
            </a:r>
            <a:endParaRPr lang="en-US" altLang="zh-CN">
              <a:solidFill>
                <a:srgbClr val="9B2D1F"/>
              </a:solidFill>
            </a:endParaRPr>
          </a:p>
        </p:txBody>
      </p:sp>
      <p:grpSp>
        <p:nvGrpSpPr>
          <p:cNvPr id="1033" name="Group 17"/>
          <p:cNvGrpSpPr/>
          <p:nvPr userDrawn="1"/>
        </p:nvGrpSpPr>
        <p:grpSpPr bwMode="auto">
          <a:xfrm>
            <a:off x="239185" y="115888"/>
            <a:ext cx="11389783" cy="1052512"/>
            <a:chOff x="0" y="0"/>
            <a:chExt cx="5381" cy="663"/>
          </a:xfrm>
        </p:grpSpPr>
        <p:sp>
          <p:nvSpPr>
            <p:cNvPr id="1034" name="Rectangle 2"/>
            <p:cNvSpPr>
              <a:spLocks noChangeArrowheads="1"/>
            </p:cNvSpPr>
            <p:nvPr userDrawn="1"/>
          </p:nvSpPr>
          <p:spPr bwMode="auto">
            <a:xfrm>
              <a:off x="183" y="68"/>
              <a:ext cx="276" cy="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Rectangle 3"/>
            <p:cNvSpPr>
              <a:spLocks noChangeArrowheads="1"/>
            </p:cNvSpPr>
            <p:nvPr userDrawn="1"/>
          </p:nvSpPr>
          <p:spPr bwMode="auto">
            <a:xfrm>
              <a:off x="424" y="68"/>
              <a:ext cx="207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Rectangle 4"/>
            <p:cNvSpPr>
              <a:spLocks noChangeArrowheads="1"/>
            </p:cNvSpPr>
            <p:nvPr userDrawn="1"/>
          </p:nvSpPr>
          <p:spPr bwMode="auto">
            <a:xfrm>
              <a:off x="261" y="334"/>
              <a:ext cx="266" cy="2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Rectangle 5"/>
            <p:cNvSpPr>
              <a:spLocks noChangeArrowheads="1"/>
            </p:cNvSpPr>
            <p:nvPr userDrawn="1"/>
          </p:nvSpPr>
          <p:spPr bwMode="auto">
            <a:xfrm>
              <a:off x="494" y="334"/>
              <a:ext cx="232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Rectangle 6"/>
            <p:cNvSpPr>
              <a:spLocks noChangeArrowheads="1"/>
            </p:cNvSpPr>
            <p:nvPr userDrawn="1"/>
          </p:nvSpPr>
          <p:spPr bwMode="auto">
            <a:xfrm>
              <a:off x="0" y="288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Rectangle 7"/>
            <p:cNvSpPr>
              <a:spLocks noChangeArrowheads="1"/>
            </p:cNvSpPr>
            <p:nvPr userDrawn="1"/>
          </p:nvSpPr>
          <p:spPr bwMode="auto">
            <a:xfrm>
              <a:off x="400" y="0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8"/>
            <p:cNvSpPr>
              <a:spLocks noChangeArrowheads="1"/>
            </p:cNvSpPr>
            <p:nvPr userDrawn="1"/>
          </p:nvSpPr>
          <p:spPr bwMode="auto">
            <a:xfrm>
              <a:off x="199" y="498"/>
              <a:ext cx="5182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41" name="Rectangle 16"/>
          <p:cNvSpPr>
            <a:spLocks noChangeArrowheads="1"/>
          </p:cNvSpPr>
          <p:nvPr userDrawn="1"/>
        </p:nvSpPr>
        <p:spPr bwMode="auto">
          <a:xfrm>
            <a:off x="878418" y="6237288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400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  <a:ea typeface="幼圆" panose="02010509060101010101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728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Font typeface="Wingdings 2" panose="05020102010507070707" pitchFamily="18" charset="2"/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Font typeface="Wingdings 2" panose="05020102010507070707" pitchFamily="18" charset="2"/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Font typeface="Wingdings 2" panose="05020102010507070707" pitchFamily="18" charset="2"/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Font typeface="Wingdings 2" panose="05020102010507070707" pitchFamily="18" charset="2"/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Font typeface="Wingdings 2" panose="05020102010507070707" pitchFamily="18" charset="2"/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18.png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855914" y="188913"/>
            <a:ext cx="53960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第五章 神经网络的最优化</a:t>
            </a:r>
            <a:endParaRPr lang="zh-CN" altLang="en-US" sz="3600" b="1">
              <a:solidFill>
                <a:srgbClr val="CC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3019670" y="999681"/>
            <a:ext cx="8037195" cy="366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  <a:sym typeface="+mn-ea"/>
              </a:rPr>
              <a:t>5-1</a:t>
            </a:r>
            <a:r>
              <a:rPr lang="zh-CN" altLang="en-US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  <a:sym typeface="+mn-ea"/>
              </a:rPr>
              <a:t>神经网络的参数和变量</a:t>
            </a:r>
            <a:endParaRPr lang="en-US" altLang="zh-CN" sz="2400" b="1" smtClean="0">
              <a:solidFill>
                <a:srgbClr val="C00000"/>
              </a:solidFill>
              <a:latin typeface="Times New Roman" panose="02020603050405020304" pitchFamily="18" charset="0"/>
              <a:ea typeface="楷体_GB2312" pitchFamily="1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5-2</a:t>
            </a:r>
            <a:r>
              <a:rPr lang="zh-CN" altLang="en-US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神经网络的变量的关系式</a:t>
            </a:r>
            <a:endParaRPr lang="en-US" altLang="zh-CN" sz="2400" b="1" smtClean="0">
              <a:solidFill>
                <a:srgbClr val="C0000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5-3</a:t>
            </a:r>
            <a:r>
              <a:rPr lang="zh-CN" altLang="en-US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 学习数据和正解</a:t>
            </a:r>
            <a:endParaRPr lang="en-US" altLang="zh-CN" sz="2400" b="1" smtClean="0">
              <a:solidFill>
                <a:srgbClr val="C0000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5-4</a:t>
            </a:r>
            <a:r>
              <a:rPr lang="zh-CN" altLang="en-US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神经网络的代价函数</a:t>
            </a:r>
            <a:endParaRPr lang="en-US" altLang="zh-CN" sz="2400" b="1" smtClean="0">
              <a:solidFill>
                <a:srgbClr val="C0000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5-5</a:t>
            </a:r>
            <a:r>
              <a:rPr lang="zh-CN" altLang="en-US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Excel</a:t>
            </a:r>
            <a:r>
              <a:rPr lang="zh-CN" altLang="en-US" sz="2400" b="1" smtClean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1" charset="-122"/>
              </a:rPr>
              <a:t>体验神经网络</a:t>
            </a:r>
            <a:endParaRPr lang="en-US" altLang="zh-CN" sz="2400" b="1" smtClean="0">
              <a:solidFill>
                <a:srgbClr val="C0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39504" y="211559"/>
            <a:ext cx="1043864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输入层相关的变量名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输入层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为神经网络的数据入口，如果表示输入层的输入的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变量依次为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x1,x2,…,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输入层中神经单元的输入和输出为同一值，那么它们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也是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输出的变量名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。神经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单元的名称也使用输入变量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名来表示。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0351" y="2439688"/>
            <a:ext cx="7469185" cy="3606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39504" y="211559"/>
            <a:ext cx="1043864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5.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隐藏层、输出层相关的参数名与变量名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这里截取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神经网络的一部分，并按照前面表格中的约定标注变量名 </a:t>
            </a:r>
            <a:endParaRPr lang="zh-CN" altLang="en-US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和参数名，如下图所示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/>
              <a:t> </a:t>
            </a:r>
            <a:endParaRPr lang="en-US" altLang="zh-CN" sz="240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9177" y="2365995"/>
            <a:ext cx="8121584" cy="363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02181" y="360849"/>
            <a:ext cx="10438645" cy="59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下表列举了图中几个符号的具体含义。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2015" y="3481275"/>
            <a:ext cx="6415027" cy="26721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15" y="1068591"/>
            <a:ext cx="6407017" cy="241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295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2】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右图为前面出现过的神经网络的一部分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X3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输入层（层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的第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个神经单元的输入和输出。从这个神经单元指向隐藏层（层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的第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个神经单元的箭头的权重为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。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此外，隐藏层的第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单元的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输出为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，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偏置为 </a:t>
            </a:r>
            <a:endParaRPr lang="en-US" altLang="zh-CN" sz="20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470" y="1553386"/>
            <a:ext cx="340149" cy="285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39" y="1552905"/>
            <a:ext cx="221410" cy="3099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548" y="1540840"/>
            <a:ext cx="207384" cy="311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35" y="2544998"/>
            <a:ext cx="3088692" cy="3088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3】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下图为前面出现过的神经网络的一部分。请说明图中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、    、      、    的 含义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en-US" altLang="zh-CN" sz="2400" smtClean="0">
                <a:solidFill>
                  <a:srgbClr val="002060"/>
                </a:solidFill>
              </a:rPr>
              <a:t>     </a:t>
            </a:r>
            <a:r>
              <a:rPr lang="zh-CN" altLang="en-US" sz="2400" smtClean="0">
                <a:solidFill>
                  <a:srgbClr val="002060"/>
                </a:solidFill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为隐藏层（层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）的第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个神经单元的输出。从这个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神经单元指向输出层（层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）的第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个神经单元的箭头的权重为        。此外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，输出层的第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个神经单元的输出为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偏置为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。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786" y="545235"/>
            <a:ext cx="196238" cy="274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17" y="531462"/>
            <a:ext cx="359854" cy="3022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546" y="505194"/>
            <a:ext cx="222872" cy="312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881" y="526486"/>
            <a:ext cx="237817" cy="3072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713" y="982654"/>
            <a:ext cx="2809482" cy="24263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463" y="4534607"/>
            <a:ext cx="259861" cy="363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095" y="5019098"/>
            <a:ext cx="359854" cy="3022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5543550"/>
            <a:ext cx="203200" cy="3117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291" y="5543296"/>
            <a:ext cx="237817" cy="307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45082" y="202682"/>
            <a:ext cx="10264565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6.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变量值的表示方法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在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前面讲解变量名的表格中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    、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为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变量，它们的值根据学习数据的学习实例而变化。通过例题来说明的话，若具体地给出了学习数据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的一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个图像，则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、   、   就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变成了数值，而不是变量。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下面通过例题具体说明。</a:t>
            </a:r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8580" y="1343055"/>
            <a:ext cx="206837" cy="162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809" y="1259269"/>
            <a:ext cx="192427" cy="329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20" y="1259269"/>
            <a:ext cx="188841" cy="3021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5694" y="2805401"/>
            <a:ext cx="206837" cy="1625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49" y="2735620"/>
            <a:ext cx="188841" cy="3021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278" y="2755940"/>
            <a:ext cx="192427" cy="329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4】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假设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给出了下面的图像作为学习实例。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在将这个图像输入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到神经网络中时，求隐藏层（层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）的第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个神经单元的加权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   的值。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根据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前面的变量名的一般约定，加权输入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如下表示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由于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读取图像后，输入层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                          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值就确定了，所以加权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输入的值     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像下面这样确定。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176" y="852257"/>
            <a:ext cx="188306" cy="2761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65" y="1141773"/>
            <a:ext cx="5334462" cy="1646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58" y="3334343"/>
            <a:ext cx="6233119" cy="2511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564" y="2893982"/>
            <a:ext cx="188306" cy="2761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78" y="3887764"/>
            <a:ext cx="1503439" cy="16704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9204" y="3785553"/>
            <a:ext cx="188306" cy="2761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58" y="4514918"/>
            <a:ext cx="6307484" cy="78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7" y="898763"/>
            <a:ext cx="104386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在给定学习数据的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学习实例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时，各个变量的值可以如下表示。</a:t>
            </a:r>
            <a:endParaRPr lang="en-US" altLang="zh-CN" sz="24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342" y="1936006"/>
            <a:ext cx="9460734" cy="1702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5】</a:t>
            </a:r>
            <a:r>
              <a:rPr lang="zh-CN" altLang="en-US" sz="2000" b="1">
                <a:solidFill>
                  <a:srgbClr val="005DFF"/>
                </a:solidFill>
              </a:rPr>
              <a:t>在例 </a:t>
            </a:r>
            <a:r>
              <a:rPr lang="en-US" altLang="zh-CN" sz="2000" b="1">
                <a:solidFill>
                  <a:srgbClr val="005DFF"/>
                </a:solidFill>
              </a:rPr>
              <a:t>4</a:t>
            </a:r>
            <a:r>
              <a:rPr lang="zh-CN" altLang="en-US" sz="2000" b="1">
                <a:solidFill>
                  <a:srgbClr val="005DFF"/>
                </a:solidFill>
              </a:rPr>
              <a:t>中，假设输入图像为学习数据的第 </a:t>
            </a:r>
            <a:r>
              <a:rPr lang="en-US" altLang="zh-CN" sz="2000" b="1">
                <a:solidFill>
                  <a:srgbClr val="005DFF"/>
                </a:solidFill>
              </a:rPr>
              <a:t>7 </a:t>
            </a:r>
            <a:r>
              <a:rPr lang="zh-CN" altLang="en-US" sz="2000" b="1">
                <a:solidFill>
                  <a:srgbClr val="005DFF"/>
                </a:solidFill>
              </a:rPr>
              <a:t>张图像。这时，根据 </a:t>
            </a:r>
            <a:r>
              <a:rPr lang="en-US" altLang="zh-CN" sz="2000" b="1" smtClean="0">
                <a:solidFill>
                  <a:srgbClr val="005DFF"/>
                </a:solidFill>
              </a:rPr>
              <a:t>(</a:t>
            </a:r>
            <a:r>
              <a:rPr lang="en-US" altLang="zh-CN" sz="2000" b="1">
                <a:solidFill>
                  <a:srgbClr val="005DFF"/>
                </a:solidFill>
              </a:rPr>
              <a:t>3) </a:t>
            </a:r>
            <a:r>
              <a:rPr lang="zh-CN" altLang="en-US" sz="2000" b="1">
                <a:solidFill>
                  <a:srgbClr val="005DFF"/>
                </a:solidFill>
              </a:rPr>
              <a:t>的约定，输入层的变量的值以及加权输入 </a:t>
            </a:r>
            <a:r>
              <a:rPr lang="zh-CN" altLang="en-US" sz="2000" b="1" smtClean="0">
                <a:solidFill>
                  <a:srgbClr val="005DFF"/>
                </a:solidFill>
              </a:rPr>
              <a:t>     的</a:t>
            </a:r>
            <a:r>
              <a:rPr lang="zh-CN" altLang="en-US" sz="2000" b="1">
                <a:solidFill>
                  <a:srgbClr val="005DFF"/>
                </a:solidFill>
              </a:rPr>
              <a:t>值可以如下表示。 </a:t>
            </a: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它们的关系如下图所示。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573" y="1100831"/>
            <a:ext cx="232666" cy="3412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217" y="1770348"/>
            <a:ext cx="7909328" cy="10925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79" y="3617509"/>
            <a:ext cx="5515969" cy="2576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6】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输出层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（层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）的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神经单元的加权输入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   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输出变量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，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在将学习数据的第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张图像作为图像实例输入时，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输出层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（层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）的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神经单元的加权输入的值为 </a:t>
            </a:r>
            <a:endParaRPr lang="zh-CN" altLang="en-US" sz="20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，输出值为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，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如下图所示。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3147" y="479395"/>
            <a:ext cx="200032" cy="320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740" y="497305"/>
            <a:ext cx="188839" cy="302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217" y="799446"/>
            <a:ext cx="426961" cy="30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099" y="1149817"/>
            <a:ext cx="414031" cy="2922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866" y="2196982"/>
            <a:ext cx="6761293" cy="2405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266977" y="261625"/>
            <a:ext cx="54328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-</a:t>
            </a:r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1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神经网络的参数和变量</a:t>
            </a:r>
            <a:endParaRPr sz="3600" b="1">
              <a:solidFill>
                <a:srgbClr val="CC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112108" y="1066714"/>
            <a:ext cx="10438645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之前考察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了神经网络的思想和工作原理。不过，要在数学上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确定其权重和偏置，必须将神经网络的思想用具体的式子表示出来。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作为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准备，本节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我先弄清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权重与偏置的变量名的标记方法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参数和变量</a:t>
            </a:r>
            <a:endParaRPr lang="zh-CN" altLang="en-US" sz="28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参数：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从数学上看，神经网络是一种用于数据分析的模型，这个模型是由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权重和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确定的。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像权重和偏置这种确定数学模型的常数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称为模型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变量：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数据分析的模型还需要值根据数据而变化的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</a:t>
            </a:r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45082" y="202682"/>
            <a:ext cx="1026456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7.</a:t>
            </a:r>
            <a:r>
              <a:rPr lang="zh-CN" altLang="en-US" sz="28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本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书中使用的神经单元符号和变量名</a:t>
            </a:r>
            <a:endParaRPr lang="en-US" altLang="zh-CN" sz="28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到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目前为止，本书中的示意图都是将参数和变量写在一个神经单元的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周围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，这就导致图看起来非常吃力。因此，之后我们将根据情况使用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如下所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示的标有参数和变量的神经单元示意图。 </a:t>
            </a:r>
            <a:endParaRPr lang="en-US" altLang="zh-CN" sz="24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5639" y="2785001"/>
            <a:ext cx="9312516" cy="1756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389098" y="519922"/>
            <a:ext cx="10264565" cy="114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利用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这种整合了参数和变量的示意图，就可以简洁地表示两个神经单元 </a:t>
            </a:r>
            <a:endParaRPr lang="zh-CN" altLang="en-US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的关系，如下所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示。</a:t>
            </a:r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822" y="2048083"/>
            <a:ext cx="9113176" cy="2486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389098" y="519922"/>
            <a:ext cx="10264565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备注 回归分析中的变量与变量值的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</a:t>
            </a:r>
            <a:endParaRPr lang="en-US" altLang="zh-CN" sz="24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在一元线性的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回归分析中，回归方程如下所示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y=px+q (p,q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为常数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其中，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为回归系数，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为截距。另外，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为自变量，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为因变量，用于带入数据。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在一元线性回归分析中，如右表所示，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x,y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的变量值标记为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,y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表示数据的第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个元素。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在神经网络中，第</a:t>
            </a:r>
            <a:r>
              <a:rPr lang="en-US" altLang="zh-CN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个变量值不能像回归分析中用下标形式表示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，因为下标太多了。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40019" y="857273"/>
            <a:ext cx="102645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在一元线性的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回归分析中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，参数表示方法如下图。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206" y="1508925"/>
            <a:ext cx="6345461" cy="4101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56607" y="872965"/>
            <a:ext cx="8691880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内容小结</a:t>
            </a: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</a:t>
            </a:r>
            <a:endParaRPr lang="en-US" altLang="zh-CN" sz="24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参数和变量 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神经网络中参数量巨大 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神经网络中用到的变量名和参数名。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阶层神经网络中输入层，隐藏层，输出层相关变量的表示。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5.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给出学习数据后变量值的表示方法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6.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神经单元符号和变量表示方法</a:t>
            </a:r>
            <a:endParaRPr lang="en-US" altLang="zh-CN" sz="24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266977" y="261625"/>
            <a:ext cx="54328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-</a:t>
            </a:r>
            <a:r>
              <a:rPr lang="en-US" sz="3600" b="1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2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神经网络的变量关系式</a:t>
            </a:r>
            <a:endParaRPr sz="3600" b="1">
              <a:solidFill>
                <a:srgbClr val="CC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112108" y="907956"/>
            <a:ext cx="10438645" cy="235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要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确定神经网络，就必须在数学上确定其权重和偏置，为此需要用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具体的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式子来表示神经单元的变量的关系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。利用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上一节的约定来实际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尝试。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一个神经网络，用来识别通过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4×3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像素的图像读取的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手写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，其中像素是单色二值。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4894" y="2713828"/>
            <a:ext cx="5938827" cy="3385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45082" y="202682"/>
            <a:ext cx="10264565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输入层的关系式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输入层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）神经网络的信息入口。这个层的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神经单元的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输出为同一值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(i=1,2,…,12)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下面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，我们将变量名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的约定推广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并应用到输入层。将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定义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个神经单元的输出值，由于输入层为层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即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l=1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）， 所以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前面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xi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如下表示。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注：这个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表示方法在后面的误差反向传播法中会用到</a:t>
            </a:r>
            <a:endParaRPr lang="en-US" altLang="zh-CN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7050" y="2364567"/>
            <a:ext cx="202158" cy="323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02" y="3391712"/>
            <a:ext cx="905628" cy="3457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5680" y="2364628"/>
            <a:ext cx="191801" cy="306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45082" y="202682"/>
            <a:ext cx="1026456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8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隐藏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层的关系式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写出例题中的隐藏层（层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）相关的变量、参数之间的关系式。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a(z)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作为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激活函数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，变量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和参数的关系可以表示为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如下式子。 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025" y="1785120"/>
            <a:ext cx="8112561" cy="1461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327" y="3505591"/>
            <a:ext cx="5494744" cy="2770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45082" y="202682"/>
            <a:ext cx="1026456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输出层的关系式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下面来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写出例题中的输出层（层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）相关的变量、参数之间的关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。与式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一样，如下所示。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2128" y="1702225"/>
            <a:ext cx="5630068" cy="996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34" y="3220952"/>
            <a:ext cx="5334462" cy="2781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45082" y="202682"/>
            <a:ext cx="10264565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备注 神经网络的变量的矩阵表示</a:t>
            </a:r>
            <a:endParaRPr lang="en-US" altLang="zh-CN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如果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矩阵来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表示的话，就很容易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看清式子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的整体关系。下面我们就试着将式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用矩阵来表示。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计算机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编程语言中都会有矩阵计算工具，所以将关系式变形为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矩阵形式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会有助于编程。另外，用矩阵表示关系式，还具有容易推广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到一般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情形的好处，因为式子的全部关系变得很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清楚。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186" y="1688141"/>
            <a:ext cx="5234811" cy="1299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288" y="2988060"/>
            <a:ext cx="4599356" cy="984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112108" y="1066714"/>
            <a:ext cx="1043864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 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在一元线性回归分析模型中，截距和回归系数是模型的参数，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自变量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和因变量是代入数据值的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变量。</a:t>
            </a: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endParaRPr lang="en-US" altLang="zh-CN" sz="24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546" y="2589150"/>
            <a:ext cx="7579458" cy="2598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56607" y="872965"/>
            <a:ext cx="869188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内容小结</a:t>
            </a: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</a:t>
            </a:r>
            <a:endParaRPr lang="en-US" altLang="zh-CN" sz="24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输入层的关系式 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隐藏层的关系式。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输出层的关系式。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神经网络的变量矩阵表示。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266977" y="261625"/>
            <a:ext cx="40430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-</a:t>
            </a:r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学习数据和正解</a:t>
            </a:r>
            <a:endParaRPr sz="3600" b="1">
              <a:solidFill>
                <a:srgbClr val="CC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090748" y="907956"/>
            <a:ext cx="10438645" cy="412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神经网络进行学习时，为了估计神经网络算出的预测值是否恰当，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需要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与正解进行对照。本节我们就来考察正解的表示方法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2200"/>
              </a:lnSpc>
            </a:pPr>
            <a:endParaRPr lang="en-US" altLang="zh-CN" sz="2800"/>
          </a:p>
          <a:p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24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</a:t>
            </a:r>
            <a:r>
              <a:rPr lang="zh-CN" altLang="en-US" sz="24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回归分析的学习数据和正解</a:t>
            </a:r>
            <a:endParaRPr lang="en-US" altLang="zh-CN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利用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事先提供的数据（学习数据）来确定权重和偏置，这在神经网络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中称为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学习的逻辑非常简单，使得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神经网络算出的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预测值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与学习数据的正解的总体误差达到最小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即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可。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第一次听到“预测值”“正解”时，可能难以想象它们的关系，下面利用回归分析作为例子说明。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090748" y="907956"/>
            <a:ext cx="1043864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如下表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所示，已知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名学生的数学成绩和理科成绩。以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数学成绩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为自变量，求用于分析这些数据的线性回归方程。 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920" y="2044788"/>
            <a:ext cx="8236159" cy="3516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184055" y="907956"/>
            <a:ext cx="104386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回归分析的学习数据是例 </a:t>
            </a: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的表中的全部数据。数学成绩和理科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成绩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分别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表示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，线性回归方程如下所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示。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y=px+q(p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为常数</a:t>
            </a:r>
            <a:r>
              <a:rPr lang="en-US" altLang="zh-CN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)                 (1)</a:t>
            </a:r>
            <a:endParaRPr lang="en-US" altLang="zh-CN" sz="24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以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 </a:t>
            </a: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个学生为例来考察。这个学生的数学成绩为 </a:t>
            </a: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分，利用式</a:t>
            </a: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对理科成绩进行预测，如下所示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</a:t>
            </a:r>
            <a:r>
              <a:rPr lang="en-US" altLang="zh-CN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7p+q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这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就是第 </a:t>
            </a: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个学生的理科成绩的预测值。因为这个学生的实际理科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成绩为 </a:t>
            </a: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分，所以这个 </a:t>
            </a:r>
            <a:r>
              <a:rPr lang="en-US" altLang="zh-CN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分就是预测值对应的正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解。</a:t>
            </a:r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232067" y="319312"/>
            <a:ext cx="104386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一般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地，将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学生的数学成绩和理科成绩分别表示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（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k=1,2,3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），则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+q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为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预测值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正解，二者的关系如下图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所示。</a:t>
            </a:r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033" y="2094689"/>
            <a:ext cx="8420711" cy="2983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84818" y="559293"/>
            <a:ext cx="1043864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endParaRPr lang="en-US" altLang="zh-CN" sz="2800"/>
          </a:p>
          <a:p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神经网络的学习数据和正解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在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回归分析的情况下，如上所示，由于全部数据都整合在表格里，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所以预测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值和正解的关系很容易理解。而在神经网络的情况下，则通常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无法将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预测值和正解整合在一张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表里。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例如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，我们来考虑下面的例 </a:t>
            </a: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，该例题在前两节也出现过。 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58186" y="878890"/>
            <a:ext cx="10178094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建立一个神经网络，用来识别通过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4×3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像素的图像读取的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手写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，其中像素是单色二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值。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解：      </a:t>
            </a:r>
            <a:endParaRPr lang="en-US" altLang="zh-CN" sz="20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以下面的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张图像作为学习实例。我们可以判断出数字依次是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，但刚刚建立好的神经网络则无法做出判断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2546" y="3564639"/>
            <a:ext cx="7374978" cy="1338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93698" y="630281"/>
            <a:ext cx="10178094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因此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，需要将图像的含义，也就是正解教给神经网络，如下所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如何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将这些正解教给神经网络呢？这个问题不像前面的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回归分析的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例子那样简单，需要想点办法来解决。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481" y="1717906"/>
            <a:ext cx="5081768" cy="2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22141" y="0"/>
            <a:ext cx="10438645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endParaRPr lang="en-US" altLang="zh-CN" sz="2800"/>
          </a:p>
          <a:p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正解的表示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神经网络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的预测值用输出层神经单元的输出变量来表示。以例 </a:t>
            </a:r>
            <a:r>
              <a:rPr lang="en-US" altLang="zh-CN" sz="24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的神经 </a:t>
            </a:r>
            <a:endParaRPr lang="zh-CN" altLang="en-US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网络为例，它的输出层的神经单元如下图所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示。</a:t>
            </a:r>
            <a:endParaRPr lang="en-US" altLang="zh-CN" sz="24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0219" y="2203728"/>
            <a:ext cx="9082488" cy="3282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84818" y="559293"/>
            <a:ext cx="10438645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输出层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对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手写数字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产生较强反应，第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神经单元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对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手写数字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产生较强反应（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1-4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节）。使用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Sigmoid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作为激活函数时，预测的值如下表所示。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rgbClr val="002060"/>
                </a:solidFill>
              </a:rPr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如上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表所示，输出变量有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个，分别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    、    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而例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的正解只有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。那么如何将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个正解和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个输出变量对应起来呢？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067" y="1622769"/>
            <a:ext cx="6070391" cy="21679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40" y="648241"/>
            <a:ext cx="240627" cy="35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097" y="649783"/>
            <a:ext cx="250984" cy="351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21" y="4163825"/>
            <a:ext cx="240627" cy="352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40" y="4163825"/>
            <a:ext cx="250984" cy="351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】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神经网络中，当输入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12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时，神经单元将它们如下整 </a:t>
            </a:r>
            <a:endParaRPr lang="zh-CN" altLang="en-US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合为加权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，通过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激活函数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a(z)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来处理。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注：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此时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权重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偏置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参数，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、加权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神经单元的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</a:t>
            </a:r>
            <a:r>
              <a:rPr lang="en-US" altLang="zh-CN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变量，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变量的值根据学习数据的学习实例而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变化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4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247" y="1580969"/>
            <a:ext cx="6553768" cy="4801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63" y="2056903"/>
            <a:ext cx="5951736" cy="1691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84818" y="559293"/>
            <a:ext cx="1043864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对于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这个问题，解决方法是准备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作为正解变量，分别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对应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输出层的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个神经单元。 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对照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输出层神经单元的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输出变量      、    定义变量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，如下所示。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7593" y="1188208"/>
            <a:ext cx="5334462" cy="22709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95" y="4017976"/>
            <a:ext cx="6356799" cy="20721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40" y="3634083"/>
            <a:ext cx="240627" cy="352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49" y="3618704"/>
            <a:ext cx="250984" cy="351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84818" y="559293"/>
            <a:ext cx="1043864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图所示为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个图像实例的各变量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以上就是神经网络的正解的表示方法。通过这样的方式来定义正解，就可以像下面这样表示神经网络算出的预测值和正解的平方误差。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5790" y="1381262"/>
            <a:ext cx="5334462" cy="1333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605" y="4175084"/>
            <a:ext cx="5745368" cy="597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84818" y="559293"/>
            <a:ext cx="10438645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smtClean="0">
                <a:solidFill>
                  <a:srgbClr val="FF0000"/>
                </a:solidFill>
              </a:rPr>
              <a:t>备注  </a:t>
            </a:r>
            <a:r>
              <a:rPr lang="zh-CN" altLang="en-US" sz="2400">
                <a:solidFill>
                  <a:srgbClr val="FF0000"/>
                </a:solidFill>
              </a:rPr>
              <a:t>交叉熵 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本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书使用上述式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平方误差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作为实际数据和理论值的误差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指标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。虽然这个指标容易理解，但由于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存在计算收敛时间长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的情况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，所以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也有难点。为了克服这个缺陷，人们提出了各种各样的误差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指标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，其中特别有名的一个指标就是交叉熵。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交叉熵将上述误差函数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替换为下式。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上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式中，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数据的规模。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利用这个交叉熵和 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Sigmoid 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函数，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可以消除 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Sigmoid 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函数的冗长性，提高梯度下降法的计算速度。 </a:t>
            </a:r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697" y="3414480"/>
            <a:ext cx="7690879" cy="518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56607" y="872965"/>
            <a:ext cx="869188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内容小结</a:t>
            </a: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</a:t>
            </a:r>
            <a:endParaRPr lang="en-US" altLang="zh-CN" sz="24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回归分析的学习数据和正解 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神经网络的学习数据和正解。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正解的表示。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交叉熵与平方误差两种代价函数优缺点。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098301" y="261625"/>
            <a:ext cx="49696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-</a:t>
            </a:r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4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神经网络的代价函数</a:t>
            </a:r>
            <a:endParaRPr sz="3600" b="1">
              <a:solidFill>
                <a:srgbClr val="CC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081870" y="1218674"/>
            <a:ext cx="10530122" cy="4037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向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神经网络提供学习数据，并确定符合学习数据的权重和偏置，这个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称为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。这在数学上一般称为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最优化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，最优化的目标函数是代价函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。本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节来看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一下代价函数的相关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2200"/>
              </a:lnSpc>
            </a:pPr>
            <a:endParaRPr lang="en-US" altLang="zh-CN" sz="28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表示模型准确度的代价函数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数据分析的数学模型是由参数确定的。在神经网络中，权重和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偏置就是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这样的参数。通过调整这些参数，使模型的输出符合实际的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数据（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在神经网络中就是学习数据），从而确定数学模型，这个过程在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数学上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称为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最优化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神经网络的世界中则称为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303812" y="836935"/>
            <a:ext cx="1053012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不过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，参数是怎样确定的呢？其原理非常简单，具体方法就是，对于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使得从数学模型得出的理论值（本书中称为预测值）与实际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误差达到最小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/>
              <a:t> 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数学中，用模型参数表示的总体误差的函数称为代价函数，此外也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称为损失函数、目的函数、误差函数等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722" y="2007060"/>
            <a:ext cx="6123603" cy="190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61265" y="450049"/>
            <a:ext cx="1025491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回归分析的回顾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r>
              <a:rPr lang="zh-CN" altLang="en-US" sz="2800" smtClean="0"/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可以使用考察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的回归分析来理解最优化的含义和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代价函数。通过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回顾一下回归分析。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如右表所示，已知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名学生的数学成绩和理科成绩。根据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这些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数据，求以数学成绩为自变量的线性回归方程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7395" y="2350287"/>
            <a:ext cx="5737088" cy="3340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83" y="2635263"/>
            <a:ext cx="5856113" cy="23815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25754" y="902739"/>
            <a:ext cx="997970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解</a:t>
            </a:r>
            <a:r>
              <a:rPr lang="en-US" altLang="zh-CN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数学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成绩和理科成绩分别记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，则线性回归方程如下所示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y=px+q   (p,q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为常数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第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学生的数学和理科成绩分别记为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于是，这名学生的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实际理科成绩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yk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从回归分析得到的理科成绩的预测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px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的误差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可以如下表示（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k=1,2,3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ek=yk-(pxk+q)  (p,q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为常数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          (1)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39317" y="796207"/>
            <a:ext cx="997970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以上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关系可以通过下表具体地表示出来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，求得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学生的实际成绩与预测值的平方误差 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如下所示。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/>
          </a:p>
          <a:p>
            <a:r>
              <a:rPr lang="en-US" altLang="zh-CN" sz="2000" smtClean="0"/>
              <a:t>                                                                  (k=1,2,3)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841" y="1347853"/>
            <a:ext cx="6330982" cy="2618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188" y="4517574"/>
            <a:ext cx="3347982" cy="465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20656" y="763941"/>
            <a:ext cx="9979706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定义全部数据的误差，有各种各样的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方法。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标准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、最简单的方法就是求平方误差的总和。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(2)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，平方误差的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可以如下表示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使得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达到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满足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下式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138" y="1926526"/>
            <a:ext cx="8318575" cy="7782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38" y="3865705"/>
            <a:ext cx="8313240" cy="1059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03993" y="824118"/>
            <a:ext cx="1043864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神经网络中用到的参数和变量数量庞大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实际进行神经网络的计算时，往往会被数量庞大的参数和变量所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困扰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。构成神经网络的神经单元的数量非常大，相应地表示偏置、权重、 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、输出的变量的数目也变得非常庞大。因此，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参数和变量的表示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需要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统一标准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sz="24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神经网络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领域现在还处于发展的早期阶段，还没有确立标准的表示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</a:t>
            </a:r>
            <a:r>
              <a:rPr lang="zh-CN" altLang="en-US" sz="24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。下面我们将介绍一下多数文献中采用的表示</a:t>
            </a:r>
            <a:r>
              <a:rPr lang="zh-CN" altLang="en-US" sz="24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方法。</a:t>
            </a:r>
            <a:endParaRPr lang="en-US" altLang="zh-CN" sz="24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20656" y="763941"/>
            <a:ext cx="997970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整理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115p+21q=148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21p+3q=20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解这个联立方程组，可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p=1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，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q=-1/3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于是回归方程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y=x-1/3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3659" y="2751453"/>
            <a:ext cx="5334462" cy="2326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20656" y="763941"/>
            <a:ext cx="997970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备注  代价函数的差异</a:t>
            </a:r>
            <a:endParaRPr lang="en-US" altLang="zh-CN" sz="24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很多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函数都可以作为代价函数。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如前所述，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神经网络的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世界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中有名的代价函数是交叉熵。不论采用怎样的代价函数，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学习的方法与本例题都是相同的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最优化的基础：代价函数的最小化</a:t>
            </a:r>
            <a:endParaRPr lang="en-US" altLang="zh-CN" sz="28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/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的回归分析中，确定数学模型的参数是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回归系数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和截距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。它们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通过将代价函数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(3)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最小化来确定。这个过程称为最优化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/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相应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地，确定神经网络的数学模型的参数是权重和偏置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。确定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权重和偏置的数学原理与回归分析是相同的，具体来说，就是使得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从神经网络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得出的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代价函数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达到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最小。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56167" y="483980"/>
            <a:ext cx="997970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最优化的思想可以形象地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表示为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这里对比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一下例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的回归方程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与神经网络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简略图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），如下图所示。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1670" y="1027343"/>
            <a:ext cx="3826441" cy="19022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80" y="3408691"/>
            <a:ext cx="4527614" cy="258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76268" y="275669"/>
            <a:ext cx="997970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神经网络的代价函数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接下来需要求出神经网络的代价函数的具体式子。为了详细地展开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讨论，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考虑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前面出现过的下述例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 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已知一个用于识别通过 </a:t>
            </a:r>
            <a:r>
              <a:rPr lang="en-US" altLang="zh-CN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4×3 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像素的图像读取的手写数字 </a:t>
            </a:r>
            <a:r>
              <a:rPr lang="en-US" altLang="zh-CN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神经网络（下图），求它的</a:t>
            </a:r>
            <a:r>
              <a:rPr lang="zh-CN" altLang="en-US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代价函数</a:t>
            </a:r>
            <a:r>
              <a:rPr lang="en-US" altLang="zh-CN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CT</a:t>
            </a:r>
            <a:r>
              <a:rPr lang="zh-CN" altLang="en-US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。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学习数据为 </a:t>
            </a:r>
            <a:r>
              <a:rPr lang="en-US" altLang="zh-CN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64 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</a:t>
            </a:r>
            <a:r>
              <a:rPr lang="zh-CN" altLang="en-US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图像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，像素为单色二值。此外，学习数据的实例收录在附录 </a:t>
            </a:r>
            <a:r>
              <a:rPr lang="en-US" altLang="zh-CN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 </a:t>
            </a:r>
            <a:r>
              <a:rPr lang="zh-CN" altLang="en-US" sz="200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r>
              <a:rPr lang="zh-CN" altLang="en-US" sz="2000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129" y="2860992"/>
            <a:ext cx="6913104" cy="2962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14125" y="905984"/>
            <a:ext cx="9979706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具体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来说，神经网络算出的预测值用输出层的神经单元的输出变量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、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来表示。设这些输出变量对应的正解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t1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t2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。于是，预测值与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正解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的平方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以第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图像作为学习实例输入时，将平方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记为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CK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所示。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5725" y="1118188"/>
            <a:ext cx="193280" cy="2834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54" y="1118019"/>
            <a:ext cx="202157" cy="283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39" y="1991878"/>
            <a:ext cx="5359731" cy="490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65" y="3318452"/>
            <a:ext cx="8222333" cy="500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96370" y="382202"/>
            <a:ext cx="9979706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/>
              <a:t>                                                                                  </a:t>
            </a:r>
            <a:endParaRPr lang="en-US" altLang="zh-CN" sz="2000" smtClean="0"/>
          </a:p>
          <a:p>
            <a:pPr>
              <a:lnSpc>
                <a:spcPct val="150000"/>
              </a:lnSpc>
            </a:pPr>
            <a:r>
              <a:rPr lang="en-US" altLang="zh-CN" sz="2000" smtClean="0"/>
              <a:t>                                                                             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含义如下所示。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482" y="1747170"/>
            <a:ext cx="6028371" cy="26869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84" y="951124"/>
            <a:ext cx="6357657" cy="386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60859" y="-141580"/>
            <a:ext cx="9979706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/>
              <a:t>                                                                                  </a:t>
            </a:r>
            <a:endParaRPr lang="en-US" altLang="zh-CN" sz="2000" smtClean="0"/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对于全部学习数据，将式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(6)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加起来，就得到代价函数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(7)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的含义如下所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示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440" y="950962"/>
            <a:ext cx="5291645" cy="261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98" y="1768246"/>
            <a:ext cx="5334462" cy="4298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40757" y="59283"/>
            <a:ext cx="9979706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5.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参数的个数依据和规模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下面我们来考察一下确定例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的神经网络的模型的参数个数，并汇总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表中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根据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上表，可以求得参数的总数，如下所示。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的总数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12×3 + 3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3×2 + 2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 47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注：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数据的规模（即构成数据的元素个数）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确定数学模型的参数个数的话，就无法确定模型。因此在例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的图像至少需要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47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1763" y="1195227"/>
            <a:ext cx="7102136" cy="284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23001" y="263469"/>
            <a:ext cx="997970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6.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神经网络和回归分析的差异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虽然神经网络和回归分析确定模型的原理相同，但是它们也存在以下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差异。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(i) </a:t>
            </a:r>
            <a:r>
              <a:rPr lang="zh-CN" altLang="en-US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相比</a:t>
            </a:r>
            <a:r>
              <a:rPr lang="zh-CN" altLang="en-US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回归分析中使用的模型的参数，神经网络中使用的参数的数目十分巨大</a:t>
            </a:r>
            <a:r>
              <a:rPr lang="zh-CN" altLang="en-US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zh-CN" altLang="en-US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(ii) </a:t>
            </a:r>
            <a:r>
              <a:rPr lang="zh-CN" altLang="en-US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线性回归分析中使用的函数为一次式，而神经网络中使用的</a:t>
            </a:r>
            <a:r>
              <a:rPr lang="zh-CN" altLang="en-US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函数（</a:t>
            </a:r>
            <a:r>
              <a:rPr lang="zh-CN" altLang="en-US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激活函数）不是一次式。因此，在神经网络的情况下，代价函数</a:t>
            </a:r>
            <a:r>
              <a:rPr lang="zh-CN" altLang="en-US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变得很</a:t>
            </a:r>
            <a:r>
              <a:rPr lang="zh-CN" altLang="en-US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复杂</a:t>
            </a:r>
            <a:r>
              <a:rPr lang="zh-CN" altLang="en-US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差异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(i)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反映在式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(3)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(7)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。回归分析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中作为代价函数的式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(3)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用参数的函数表示出来。而在神经网络的情况下，如式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(7)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所示，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不能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用参数（权重和偏置）的式子将代价函数表示出来。非要写出来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的话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，式子会变得无比复杂。 </a:t>
            </a:r>
            <a:endParaRPr lang="zh-CN" altLang="en-US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16470" y="1000316"/>
            <a:ext cx="997970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差异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(ii)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也反映在式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(3)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(7)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中。由于式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(3)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为简单的二次式，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所以可以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简单地进行求导，容易求得式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(4)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的结果。然而，如果简单地对式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进行求导，计算将变得非常麻烦。而且，由于引入了激活函数的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，所以得到的结果不会漂亮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鉴于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存在以上差异，相比回归分析，神经网络需要更强大的数学武器，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代表性的一种方法就是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误差反向传播法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。我们将在下一章具体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介绍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39504" y="211559"/>
            <a:ext cx="10438645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神经网络中用到的变量名和参数名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002060"/>
                </a:solidFill>
              </a:rPr>
              <a:t>    </a:t>
            </a:r>
            <a:r>
              <a:rPr lang="zh-CN" altLang="en-US" sz="2000" smtClean="0">
                <a:solidFill>
                  <a:srgbClr val="002060"/>
                </a:solidFill>
              </a:rPr>
              <a:t>主要</a:t>
            </a:r>
            <a:r>
              <a:rPr lang="zh-CN" altLang="en-US" sz="2000">
                <a:solidFill>
                  <a:srgbClr val="002060"/>
                </a:solidFill>
              </a:rPr>
              <a:t>考察</a:t>
            </a:r>
            <a:r>
              <a:rPr lang="zh-CN" altLang="en-US" sz="2000">
                <a:solidFill>
                  <a:srgbClr val="FF0000"/>
                </a:solidFill>
              </a:rPr>
              <a:t>阶层型</a:t>
            </a:r>
            <a:r>
              <a:rPr lang="zh-CN" altLang="en-US" sz="2000" smtClean="0">
                <a:solidFill>
                  <a:srgbClr val="FF0000"/>
                </a:solidFill>
              </a:rPr>
              <a:t>神经网络</a:t>
            </a:r>
            <a:r>
              <a:rPr lang="zh-CN" altLang="en-US" sz="2000" smtClean="0">
                <a:solidFill>
                  <a:srgbClr val="002060"/>
                </a:solidFill>
              </a:rPr>
              <a:t>。</a:t>
            </a:r>
            <a:r>
              <a:rPr lang="zh-CN" altLang="en-US" sz="2000">
                <a:solidFill>
                  <a:srgbClr val="002060"/>
                </a:solidFill>
              </a:rPr>
              <a:t>这个网络按层区分神经</a:t>
            </a:r>
            <a:r>
              <a:rPr lang="zh-CN" altLang="en-US" sz="2000" smtClean="0">
                <a:solidFill>
                  <a:srgbClr val="002060"/>
                </a:solidFill>
              </a:rPr>
              <a:t>单元</a:t>
            </a:r>
            <a:r>
              <a:rPr lang="zh-CN" altLang="en-US" sz="2000">
                <a:solidFill>
                  <a:srgbClr val="002060"/>
                </a:solidFill>
              </a:rPr>
              <a:t>，通过这些神经单元处理信号，并从输出层得到结果。 </a:t>
            </a:r>
            <a:endParaRPr lang="zh-CN" altLang="en-US" sz="200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</a:rPr>
              <a:t>    下面来</a:t>
            </a:r>
            <a:r>
              <a:rPr lang="zh-CN" altLang="en-US" sz="2000">
                <a:solidFill>
                  <a:srgbClr val="002060"/>
                </a:solidFill>
              </a:rPr>
              <a:t>确认一下这个神经网络中的变量和参数的表示</a:t>
            </a:r>
            <a:r>
              <a:rPr lang="zh-CN" altLang="en-US" sz="2000" smtClean="0">
                <a:solidFill>
                  <a:srgbClr val="002060"/>
                </a:solidFill>
              </a:rPr>
              <a:t>方法。 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smtClean="0">
                <a:solidFill>
                  <a:srgbClr val="002060"/>
                </a:solidFill>
              </a:rPr>
              <a:t>对</a:t>
            </a:r>
            <a:r>
              <a:rPr lang="zh-CN" altLang="en-US" sz="2000">
                <a:solidFill>
                  <a:srgbClr val="002060"/>
                </a:solidFill>
              </a:rPr>
              <a:t>层进行编号，如下图所示，最左边的输入层为层 </a:t>
            </a:r>
            <a:r>
              <a:rPr lang="en-US" altLang="zh-CN" sz="2000">
                <a:solidFill>
                  <a:srgbClr val="002060"/>
                </a:solidFill>
              </a:rPr>
              <a:t>1</a:t>
            </a:r>
            <a:r>
              <a:rPr lang="zh-CN" altLang="en-US" sz="2000">
                <a:solidFill>
                  <a:srgbClr val="002060"/>
                </a:solidFill>
              </a:rPr>
              <a:t>，</a:t>
            </a:r>
            <a:r>
              <a:rPr lang="zh-CN" altLang="en-US" sz="2000" smtClean="0">
                <a:solidFill>
                  <a:srgbClr val="002060"/>
                </a:solidFill>
              </a:rPr>
              <a:t>隐藏层</a:t>
            </a:r>
            <a:r>
              <a:rPr lang="zh-CN" altLang="en-US" sz="2000">
                <a:solidFill>
                  <a:srgbClr val="002060"/>
                </a:solidFill>
              </a:rPr>
              <a:t>（中间层）为层 </a:t>
            </a:r>
            <a:r>
              <a:rPr lang="en-US" altLang="zh-CN" sz="2000">
                <a:solidFill>
                  <a:srgbClr val="002060"/>
                </a:solidFill>
              </a:rPr>
              <a:t>2</a:t>
            </a:r>
            <a:r>
              <a:rPr lang="zh-CN" altLang="en-US" sz="2000">
                <a:solidFill>
                  <a:srgbClr val="002060"/>
                </a:solidFill>
              </a:rPr>
              <a:t>、层 </a:t>
            </a:r>
            <a:r>
              <a:rPr lang="en-US" altLang="zh-CN" sz="2000">
                <a:solidFill>
                  <a:srgbClr val="002060"/>
                </a:solidFill>
              </a:rPr>
              <a:t>3……</a:t>
            </a:r>
            <a:r>
              <a:rPr lang="zh-CN" altLang="en-US" sz="2000">
                <a:solidFill>
                  <a:srgbClr val="002060"/>
                </a:solidFill>
              </a:rPr>
              <a:t>最右边的输出层为</a:t>
            </a:r>
            <a:r>
              <a:rPr lang="zh-CN" altLang="en-US" sz="2000" smtClean="0">
                <a:solidFill>
                  <a:srgbClr val="002060"/>
                </a:solidFill>
              </a:rPr>
              <a:t>层</a:t>
            </a:r>
            <a:r>
              <a:rPr lang="en-US" altLang="zh-CN" sz="2000" smtClean="0">
                <a:solidFill>
                  <a:srgbClr val="002060"/>
                </a:solidFill>
              </a:rPr>
              <a:t>l</a:t>
            </a:r>
            <a:r>
              <a:rPr lang="zh-CN" altLang="en-US" sz="2000" smtClean="0">
                <a:solidFill>
                  <a:srgbClr val="002060"/>
                </a:solidFill>
              </a:rPr>
              <a:t>（</a:t>
            </a:r>
            <a:r>
              <a:rPr lang="zh-CN" altLang="en-US" sz="2000">
                <a:solidFill>
                  <a:srgbClr val="002060"/>
                </a:solidFill>
              </a:rPr>
              <a:t>这里</a:t>
            </a:r>
            <a:r>
              <a:rPr lang="zh-CN" altLang="en-US" sz="2000" smtClean="0">
                <a:solidFill>
                  <a:srgbClr val="002060"/>
                </a:solidFill>
              </a:rPr>
              <a:t>的</a:t>
            </a:r>
            <a:r>
              <a:rPr lang="en-US" altLang="zh-CN" sz="2000" smtClean="0">
                <a:solidFill>
                  <a:srgbClr val="002060"/>
                </a:solidFill>
              </a:rPr>
              <a:t>l</a:t>
            </a:r>
            <a:r>
              <a:rPr lang="zh-CN" altLang="en-US" sz="2000" smtClean="0">
                <a:solidFill>
                  <a:srgbClr val="002060"/>
                </a:solidFill>
              </a:rPr>
              <a:t>指 </a:t>
            </a:r>
            <a:r>
              <a:rPr lang="en-US" altLang="zh-CN" sz="2000">
                <a:solidFill>
                  <a:srgbClr val="002060"/>
                </a:solidFill>
              </a:rPr>
              <a:t>last </a:t>
            </a:r>
            <a:r>
              <a:rPr lang="zh-CN" altLang="en-US" sz="2000" smtClean="0">
                <a:solidFill>
                  <a:srgbClr val="002060"/>
                </a:solidFill>
              </a:rPr>
              <a:t>的</a:t>
            </a:r>
            <a:r>
              <a:rPr lang="zh-CN" altLang="en-US" sz="2000">
                <a:solidFill>
                  <a:srgbClr val="002060"/>
                </a:solidFill>
              </a:rPr>
              <a:t>首字母，表示层的总数）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1922" y="3455198"/>
            <a:ext cx="6394828" cy="2768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23001" y="263469"/>
            <a:ext cx="9979706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7.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</a:t>
            </a: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Excel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将代数函数最小化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en-US" altLang="zh-CN" sz="2000" b="1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这样简单的神经网络，用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等通用软件就可以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将代价函数式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(7)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最小化。即使不知道软件用了什么数学方法也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不要紧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。在下一节，为了理解神经网络的最优化，也就是神经网络的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含义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，将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试着用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将代价函数最小化，求出权重和偏置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备注 激活函数用单位阶跃函数会如何呢？ </a:t>
            </a:r>
            <a:endParaRPr lang="zh-CN" altLang="en-US" sz="24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章考察过，作为神经网络的出发点的激活函数是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单位阶跃函数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。然而，如果使用单位阶跃函数，本节所考察的代价函数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的最小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化方法就不会被发现。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因此，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Sigmoid 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函数等可导函数成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为了激活函数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的主角。</a:t>
            </a:r>
            <a:endParaRPr lang="zh-CN" altLang="en-US" sz="20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74362" y="180507"/>
            <a:ext cx="8691880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内容小结</a:t>
            </a: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</a:t>
            </a:r>
            <a:endParaRPr lang="en-US" altLang="zh-CN" sz="24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表示模型准确度的代价函数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回归分析的回顾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最优化的基础：代价函数的最小化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神经网络的代价函数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5.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参数的个数和数据的规模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6.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神经网络和回归分析的差异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7.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将代数函数最小化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2098301" y="261625"/>
            <a:ext cx="5120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-</a:t>
            </a:r>
            <a:r>
              <a:rPr 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Excel</a:t>
            </a:r>
            <a:r>
              <a:rPr lang="zh-CN" altLang="en-US" sz="3600" b="1" smtClean="0">
                <a:solidFill>
                  <a:srgbClr val="CC0000"/>
                </a:solidFill>
                <a:latin typeface="Times New Roman" panose="02020603050405020304" pitchFamily="18" charset="0"/>
                <a:ea typeface="楷体_GB2312" pitchFamily="1" charset="-122"/>
              </a:rPr>
              <a:t>体验神经网络</a:t>
            </a:r>
            <a:endParaRPr sz="3600" b="1">
              <a:solidFill>
                <a:srgbClr val="CC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081870" y="1218674"/>
            <a:ext cx="1053012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到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目前为止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同一个例题考察了神经网络。本节我们就用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确认这个神经网络是实际存在并且发挥作用的。对于例题那种程度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的简单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神经网络，用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就可以直接确定权重和偏置。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是一个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便于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直观地看清理论结构的优秀工具。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来实际体验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神经网络。 </a:t>
            </a:r>
            <a:endParaRPr lang="en-US" altLang="zh-CN" sz="28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</a:t>
            </a:r>
            <a:r>
              <a:rPr lang="en-US" altLang="zh-CN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Excel</a:t>
            </a:r>
            <a:r>
              <a:rPr lang="zh-CN" altLang="en-US" sz="28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求权重和偏置</a:t>
            </a:r>
            <a:endParaRPr lang="en-US" altLang="zh-CN" sz="28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真正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的神经网络是不可能用 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来确定其权重和偏置的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。然而，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如果是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简单的神经网络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，因为它的参数个数比较少，所以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可以用 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标准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插件求解器简单地执行最优化操作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。为了确认目前为止考察过的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，本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节利用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下面的例题来实际地求出神经网络的权重和偏置，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并体验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神经网络的行为。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15145" y="563346"/>
            <a:ext cx="9852460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对于 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4-1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 ～ </a:t>
            </a:r>
            <a:r>
              <a:rPr lang="en-US" altLang="zh-CN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4-4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节的例题中的神经网络，用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确定它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的权重和偏置。学习数据的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64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张图像实例收录在附录 </a:t>
            </a:r>
            <a:r>
              <a:rPr lang="en-US" altLang="zh-CN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 </a:t>
            </a:r>
            <a:r>
              <a:rPr lang="zh-CN" altLang="en-US" sz="20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</a:t>
            </a:r>
            <a:r>
              <a:rPr lang="zh-CN" altLang="en-US" sz="20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① 读入学习用的图像数据 </a:t>
            </a:r>
            <a:endParaRPr lang="en-US" altLang="zh-CN" sz="24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图像是单色二值的，所以我们将图像灰色部分转换为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，白色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部分转换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。将正解代入到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t1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、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t2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中，当输入图像的手写数字为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 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(t1,t2)=(1,0)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当数字为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(t1,t2)=(0,1)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10" y="3085912"/>
            <a:ext cx="4633362" cy="2621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71266" y="952343"/>
            <a:ext cx="105301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将图像数据全部放在计算用的工作表上，如下图所示。 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637" y="2510660"/>
            <a:ext cx="3163566" cy="15608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66" y="2505095"/>
            <a:ext cx="5355673" cy="1560878"/>
          </a:xfrm>
          <a:prstGeom prst="rect">
            <a:avLst/>
          </a:prstGeom>
        </p:spPr>
      </p:pic>
      <p:sp>
        <p:nvSpPr>
          <p:cNvPr id="8" name="上弧形箭头 7"/>
          <p:cNvSpPr/>
          <p:nvPr/>
        </p:nvSpPr>
        <p:spPr bwMode="auto">
          <a:xfrm>
            <a:off x="6814133" y="2965142"/>
            <a:ext cx="630314" cy="382536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61878" y="215497"/>
            <a:ext cx="1053012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 设置权重和偏置的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初始值</a:t>
            </a:r>
            <a:endParaRPr lang="en-US" altLang="zh-CN" sz="24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设置的不同，存在求解器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不收敛的情况，这时需要重新设置初始值。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6976" y="1373071"/>
            <a:ext cx="7448741" cy="4681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61878" y="277639"/>
            <a:ext cx="970153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③ 从第 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张图像开始计算各个神经单元的加权输入、输出、平方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24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4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对于第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张图像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，来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计算各个神经单元的加权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值、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输出值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、平方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245" y="1521439"/>
            <a:ext cx="10758659" cy="4098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61878" y="268763"/>
            <a:ext cx="1053012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④ 对全部数据复制③中建立的</a:t>
            </a: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</a:t>
            </a:r>
            <a:endParaRPr lang="en-US" altLang="zh-CN" sz="240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将处理第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张图像时建立的函数复制到所有图像实例，求出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代价函数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的值。 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878" y="1460867"/>
            <a:ext cx="9611926" cy="3963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61878" y="254185"/>
            <a:ext cx="102342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⑤ 利用求解器执行最优化 </a:t>
            </a:r>
            <a:endParaRPr lang="zh-CN" altLang="en-US" sz="24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的标准插件求解器算出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代价函数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CT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最小值。如下设置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单元格，运行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求解器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482" y="1398093"/>
            <a:ext cx="9146746" cy="4372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61878" y="259885"/>
            <a:ext cx="9745928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计算结果如下图：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求解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器的“可变单元格”计算出的值就是最优化之后的神经网络的权重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和偏置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。此外，由于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代价函数</a:t>
            </a: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en-US" altLang="zh-CN" sz="12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，所以这个神经网络完全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拟合了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学习数据。 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544" y="782820"/>
            <a:ext cx="7182035" cy="4476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21749" y="382290"/>
            <a:ext cx="10438645" cy="51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以上准备后，将如下表所示来表示变量和参数。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312" y="892301"/>
            <a:ext cx="6866215" cy="5464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661878" y="259885"/>
            <a:ext cx="9745928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</a:t>
            </a:r>
            <a:r>
              <a:rPr lang="zh-CN" altLang="en-US" sz="24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测试</a:t>
            </a:r>
            <a:endParaRPr lang="en-US" altLang="zh-CN" sz="2400" b="1" smtClean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下面检查步骤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⑤中得到的权重和偏置确定的神经网络是否正确，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输入手写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，看看是否能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得到想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要的解。 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下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图是输入右边的像素图像时所得的结果。这个神经网络判定手写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与直观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感觉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一致。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0034" y="2262214"/>
            <a:ext cx="4587153" cy="39656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87" y="2386839"/>
            <a:ext cx="697286" cy="1004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19835" y="1041120"/>
            <a:ext cx="9745928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备注 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</a:t>
            </a:r>
            <a:r>
              <a:rPr lang="zh-CN" altLang="en-US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求解器的局限性 </a:t>
            </a:r>
            <a:endParaRPr lang="zh-CN" altLang="en-US" sz="240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求解器对于少量的计算是非常方便的，然而对于神经网络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的计算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则远远不够，因为参数的个数被限制为 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多个。但在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神经网络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的世界中，权重和偏置等的个数成千上万，</a:t>
            </a:r>
            <a:r>
              <a:rPr lang="en-US" altLang="zh-CN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Excel 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无法处理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这么多参数。</a:t>
            </a: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721096" y="970620"/>
            <a:ext cx="86918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内容小结</a:t>
            </a: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:</a:t>
            </a:r>
            <a:endParaRPr lang="en-US" altLang="zh-CN" sz="24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</a:t>
            </a: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Excel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求简单神经网络的权重和偏置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2.Excel</a:t>
            </a: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求解器的局限性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endParaRPr lang="en-US" altLang="zh-CN" sz="2400" b="1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3084591" y="-541449"/>
            <a:ext cx="7608123" cy="696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   </a:t>
            </a:r>
            <a:r>
              <a:rPr lang="zh-CN" altLang="en-US" sz="3200" b="1" smtClean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本章小结</a:t>
            </a:r>
            <a:endParaRPr lang="en-US" altLang="zh-CN" sz="3200" b="1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1.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神经网络的参数和变量</a:t>
            </a:r>
            <a:endParaRPr lang="en-US" altLang="zh-CN" sz="2400" smtClean="0">
              <a:solidFill>
                <a:srgbClr val="00206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2. 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神经网络的的变量的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关系式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重点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)</a:t>
            </a:r>
            <a:endParaRPr lang="en-US" altLang="zh-CN" sz="2400" smtClean="0">
              <a:solidFill>
                <a:srgbClr val="00206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3.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 学习数据和正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解    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(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重点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)</a:t>
            </a:r>
            <a:endParaRPr lang="en-US" altLang="zh-CN" sz="240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4. 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神经网络的代价函数</a:t>
            </a:r>
            <a:endParaRPr lang="en-US" altLang="zh-CN" sz="2400" smtClean="0">
              <a:solidFill>
                <a:srgbClr val="00206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5</a:t>
            </a: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. 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用</a:t>
            </a:r>
            <a:r>
              <a:rPr lang="en-US" altLang="zh-CN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Excel</a:t>
            </a:r>
            <a:r>
              <a:rPr lang="zh-CN" altLang="en-US" sz="2400" smtClean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1" charset="-122"/>
              </a:rPr>
              <a:t>体验神经网络</a:t>
            </a:r>
            <a:endParaRPr lang="en-US" altLang="zh-CN" sz="2400" smtClean="0">
              <a:solidFill>
                <a:srgbClr val="002060"/>
              </a:solidFill>
              <a:latin typeface="Times New Roman" panose="02020603050405020304" pitchFamily="18" charset="0"/>
              <a:ea typeface="楷体_GB2312" pitchFamily="1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</a:t>
            </a:r>
            <a:r>
              <a:rPr lang="zh-CN" altLang="en-US" sz="24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</a:t>
            </a:r>
            <a:endParaRPr lang="en-US" altLang="zh-CN" sz="24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521749" y="382290"/>
            <a:ext cx="10438645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表格中各符号的含义如下图所示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下面利用考察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过的例题来确认一下上表中的变量名和</a:t>
            </a:r>
            <a:r>
              <a:rPr lang="zh-CN" altLang="en-US" sz="2000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参数名</a:t>
            </a:r>
            <a:r>
              <a:rPr lang="zh-CN" altLang="en-US" sz="20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的含义。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531" y="1282803"/>
            <a:ext cx="7941839" cy="3244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1410688" y="394910"/>
            <a:ext cx="10438645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【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例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】</a:t>
            </a:r>
            <a:r>
              <a:rPr lang="zh-CN" altLang="en-US" sz="2400" b="1" smtClean="0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一个神经网络，用来识别通过 </a:t>
            </a:r>
            <a:r>
              <a:rPr lang="en-US" altLang="zh-CN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4×3 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像素的图像读取的手 </a:t>
            </a:r>
            <a:endParaRPr lang="zh-CN" altLang="en-US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写数字 </a:t>
            </a:r>
            <a:r>
              <a:rPr lang="en-US" altLang="zh-CN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 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>
                <a:solidFill>
                  <a:srgbClr val="005D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，其中像素是单色二值。 </a:t>
            </a: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b="1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sz="28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  <a:endParaRPr lang="en-US" altLang="zh-CN" sz="28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smtClean="0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005D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smtClean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2000" b="1" smtClean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8004" y="1280863"/>
            <a:ext cx="4936956" cy="4506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衡">
  <a:themeElements>
    <a:clrScheme name="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9222</Words>
  <Application>WPS 演示</Application>
  <PresentationFormat>宽屏</PresentationFormat>
  <Paragraphs>517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Arial</vt:lpstr>
      <vt:lpstr>宋体</vt:lpstr>
      <vt:lpstr>Wingdings</vt:lpstr>
      <vt:lpstr>Tahoma</vt:lpstr>
      <vt:lpstr>Perpetua</vt:lpstr>
      <vt:lpstr>ESSTIXThirteen</vt:lpstr>
      <vt:lpstr>Segoe Print</vt:lpstr>
      <vt:lpstr>Franklin Gothic Book</vt:lpstr>
      <vt:lpstr>幼圆</vt:lpstr>
      <vt:lpstr>Wingdings 2</vt:lpstr>
      <vt:lpstr>Times New Roman</vt:lpstr>
      <vt:lpstr>楷体_GB2312</vt:lpstr>
      <vt:lpstr>新宋体</vt:lpstr>
      <vt:lpstr>华文楷体</vt:lpstr>
      <vt:lpstr>微软雅黑</vt:lpstr>
      <vt:lpstr>Arial Unicode MS</vt:lpstr>
      <vt:lpstr>Calibri</vt:lpstr>
      <vt:lpstr>平衡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zhaoxinbo</dc:creator>
  <cp:lastModifiedBy>二又七分之三</cp:lastModifiedBy>
  <cp:revision>220</cp:revision>
  <dcterms:created xsi:type="dcterms:W3CDTF">2020-02-20T08:56:00Z</dcterms:created>
  <dcterms:modified xsi:type="dcterms:W3CDTF">2020-08-20T11:57:33Z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